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62" r:id="rId4"/>
    <p:sldId id="269" r:id="rId5"/>
    <p:sldId id="260" r:id="rId6"/>
    <p:sldId id="266" r:id="rId7"/>
    <p:sldId id="264" r:id="rId8"/>
    <p:sldId id="271" r:id="rId9"/>
    <p:sldId id="272" r:id="rId10"/>
    <p:sldId id="273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9" y="419950"/>
            <a:ext cx="10367688" cy="58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2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616" y="1696279"/>
            <a:ext cx="1094629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старшего возраста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на грани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кубика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перефразированы,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 также затрагивать и познавательную, и креативную, и эмоциональную стороны личности.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617" y="689113"/>
            <a:ext cx="1109207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Кубик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использовать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средней группы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 всем образовательным областям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616" y="3079188"/>
            <a:ext cx="1094629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Благодаря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этой методике ребёнок сам ищет пути решения проблемы во время ответа, исходя из собственного опыта и познания. Этот процесс отвечает всем трём целям, описанным в методе.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3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39" y="583096"/>
            <a:ext cx="11330609" cy="238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развития критического мышления через применение </a:t>
            </a:r>
            <a:r>
              <a:rPr lang="en-US" sz="20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Кубика </a:t>
            </a:r>
            <a:r>
              <a:rPr lang="ru-RU" sz="2000" b="1" i="1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образовательной деятельности с детьми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возраста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значительно обогащает содержание и разнообразие формы работы, помогает детям самостоятельно добывать знания, вырабатывать собственное мнение, позволяет использовать свои знания, как в стандартных, так и в нестандартных ситуациях,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ставить новые вопросы, вырабатывать разнообразные аргументы,</a:t>
            </a:r>
            <a:r>
              <a:rPr lang="en-US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самостоятельность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ответственность, умение адаптироваться к сложившейся ситуации, монологическую и диалогическую речь.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384313"/>
            <a:ext cx="7739270" cy="407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«Кубика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 НОД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тему «Треугольник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треугольник? 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катиться?</a:t>
            </a:r>
            <a:endParaRPr lang="en-US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треугольник отличается от других геометрических фигур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из квадрата получить треугольники?</a:t>
            </a:r>
            <a:endParaRPr lang="en-US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Придумай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может быть треугольным.</a:t>
            </a:r>
            <a:endParaRPr lang="en-US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Поделись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своими наблюдениями, где в жизни ты встречал треугольные предметы.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i?id=c6c0b3c8df1485e88123b1073fc5b5e8cf638186-511288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9555"/>
          <a:stretch/>
        </p:blipFill>
        <p:spPr bwMode="auto">
          <a:xfrm>
            <a:off x="7421217" y="2650034"/>
            <a:ext cx="3790123" cy="38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7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148" y="1709530"/>
            <a:ext cx="10694504" cy="348532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«Начальная школа-Детский сад»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Баксанского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находка 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технология развития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мышления у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0783" y="5194852"/>
            <a:ext cx="6626086" cy="1272210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Выполнила: воспитатель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err="1" smtClean="0">
                <a:solidFill>
                  <a:schemeClr val="tx1"/>
                </a:solidFill>
              </a:rPr>
              <a:t>кв.кат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Горбоконенко А.Н.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1007165"/>
            <a:ext cx="9700591" cy="42671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Цель: </a:t>
            </a:r>
            <a:r>
              <a:rPr lang="ru-RU" sz="2800" i="1" dirty="0" smtClean="0">
                <a:solidFill>
                  <a:schemeClr val="tx1"/>
                </a:solidFill>
              </a:rPr>
              <a:t>познакомить педагогов с одним из приемов инновационной педагогической технологии критического мышления-Кубик </a:t>
            </a:r>
            <a:r>
              <a:rPr lang="ru-RU" sz="2800" i="1" dirty="0" err="1">
                <a:solidFill>
                  <a:schemeClr val="tx1"/>
                </a:solidFill>
              </a:rPr>
              <a:t>Б</a:t>
            </a:r>
            <a:r>
              <a:rPr lang="ru-RU" sz="2800" i="1" dirty="0" err="1" smtClean="0">
                <a:solidFill>
                  <a:schemeClr val="tx1"/>
                </a:solidFill>
              </a:rPr>
              <a:t>лума</a:t>
            </a:r>
            <a:r>
              <a:rPr lang="ru-RU" sz="2800" i="1" dirty="0" smtClean="0">
                <a:solidFill>
                  <a:schemeClr val="tx1"/>
                </a:solidFill>
              </a:rPr>
              <a:t> и передача опыта по внедрению его в образовательный процесс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2" y="2692649"/>
            <a:ext cx="4459362" cy="3207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8781" y="238539"/>
            <a:ext cx="9263269" cy="216501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На сегодняшний день одна из актуальных проблем современности - </a:t>
            </a:r>
            <a:r>
              <a:rPr lang="ru-RU" i="1" dirty="0"/>
              <a:t>развитие критического мышления детей дошкольного возраста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Очень важно развить у ребёнка мышление, внимание, речь, пробудить интерес к окружающему миру, сформировать умение делать открытия и удивляться им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6643" y="2403557"/>
            <a:ext cx="57912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Критическое мышление </a:t>
            </a:r>
            <a:r>
              <a:rPr lang="ru-RU" b="1" dirty="0"/>
              <a:t>– </a:t>
            </a:r>
            <a:r>
              <a:rPr lang="ru-RU" dirty="0"/>
              <a:t>это способ мышления, </a:t>
            </a:r>
            <a:r>
              <a:rPr lang="ru-RU" dirty="0" smtClean="0"/>
              <a:t>позволяющий </a:t>
            </a:r>
            <a:r>
              <a:rPr lang="ru-RU" dirty="0"/>
              <a:t>анализировать поступающую информацию и ставить её под сомнение, формулировать обоснованные выводы, создавать собственную оценку происходящего, а также принимать решения в условиях неопределённости</a:t>
            </a:r>
            <a:r>
              <a:rPr lang="ru-RU" dirty="0" smtClean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Предлагаю вашему вниманию один из популярных приемов технологии развития критического мышления, разработанного американским ученым и психологом Бенджамином </a:t>
            </a:r>
            <a:r>
              <a:rPr lang="ru-RU" dirty="0" err="1"/>
              <a:t>Блумом</a:t>
            </a:r>
            <a:r>
              <a:rPr lang="ru-RU" dirty="0"/>
              <a:t>. Прием называется </a:t>
            </a:r>
            <a:r>
              <a:rPr lang="ru-RU" i="1" dirty="0"/>
              <a:t>"Кубик </a:t>
            </a:r>
            <a:r>
              <a:rPr lang="ru-RU" i="1" dirty="0" err="1"/>
              <a:t>Блум</a:t>
            </a:r>
            <a:r>
              <a:rPr lang="en-US" i="1" dirty="0"/>
              <a:t>a</a:t>
            </a:r>
            <a:r>
              <a:rPr lang="ru-RU" i="1" dirty="0"/>
              <a:t>". </a:t>
            </a:r>
            <a:r>
              <a:rPr lang="en-US" i="1" dirty="0"/>
              <a:t> 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573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583123" y="430350"/>
            <a:ext cx="2981712" cy="3836850"/>
          </a:xfrm>
          <a:prstGeom prst="rect">
            <a:avLst/>
          </a:prstGeom>
        </p:spPr>
      </p:pic>
      <p:pic>
        <p:nvPicPr>
          <p:cNvPr id="30" name="Picture 128"/>
          <p:cNvPicPr/>
          <p:nvPr/>
        </p:nvPicPr>
        <p:blipFill>
          <a:blip r:embed="rId3"/>
          <a:stretch>
            <a:fillRect/>
          </a:stretch>
        </p:blipFill>
        <p:spPr>
          <a:xfrm>
            <a:off x="4554690" y="3157251"/>
            <a:ext cx="4964430" cy="337693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684103" y="430351"/>
            <a:ext cx="7513984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1200"/>
              </a:spcAft>
            </a:pP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Бендж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Блум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известен как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 уникальной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лгоритмов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гогиче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 деятельно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им теория, 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зделяет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тельные цели 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блок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когнитивную, 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ихомоторную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ффективную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Проще говоря, эти цели можно обозначить блок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"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ю", "Творю" и "Умею". То 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ребенку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ют не готовое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проблему. А он, и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пользуя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должен 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пути 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зрешения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этой проблемы.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9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02" y="689113"/>
            <a:ext cx="11184837" cy="189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1200"/>
              </a:spcAft>
            </a:pP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такое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Кубик </a:t>
            </a:r>
            <a:r>
              <a:rPr lang="ru-RU" sz="2800" b="1" i="1" dirty="0" err="1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Блума</a:t>
            </a:r>
            <a:r>
              <a:rPr lang="ru-RU" sz="28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49580"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/>
              <a:t>Кубик</a:t>
            </a:r>
            <a:r>
              <a:rPr lang="ru-RU" dirty="0"/>
              <a:t> представляет собой объемную фигуру, на сторонах которой </a:t>
            </a:r>
            <a:r>
              <a:rPr lang="ru-RU" dirty="0" smtClean="0"/>
              <a:t>написаны вопросы , слова и  картинки</a:t>
            </a:r>
            <a:r>
              <a:rPr lang="ru-RU" dirty="0"/>
              <a:t>, что для детей </a:t>
            </a:r>
            <a:r>
              <a:rPr lang="ru-RU" b="1" dirty="0"/>
              <a:t>дошкольного возраста наиболее </a:t>
            </a:r>
            <a:r>
              <a:rPr lang="ru-RU" b="1" dirty="0" smtClean="0"/>
              <a:t>приемлемо</a:t>
            </a:r>
            <a:r>
              <a:rPr lang="ru-RU" dirty="0" smtClean="0"/>
              <a:t>. </a:t>
            </a:r>
            <a:r>
              <a:rPr lang="ru-RU" dirty="0"/>
              <a:t>Они являются отправной точкой для ответа. Таким образом, ребенок сам ищет пути решения проблемы во время ответа, исходя из собственного опыта и познания.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11306" r="3394" b="13105"/>
          <a:stretch/>
        </p:blipFill>
        <p:spPr bwMode="auto">
          <a:xfrm>
            <a:off x="2935011" y="3366655"/>
            <a:ext cx="5731911" cy="29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27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0"/>
          <p:cNvSpPr>
            <a:spLocks noGrp="1"/>
          </p:cNvSpPr>
          <p:nvPr>
            <p:ph type="title"/>
          </p:nvPr>
        </p:nvSpPr>
        <p:spPr>
          <a:xfrm>
            <a:off x="3299791" y="609600"/>
            <a:ext cx="5115339" cy="5168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11111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Правила игры с Кубиком: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4" name="Group 2475"/>
          <p:cNvGrpSpPr/>
          <p:nvPr/>
        </p:nvGrpSpPr>
        <p:grpSpPr>
          <a:xfrm>
            <a:off x="437322" y="1662443"/>
            <a:ext cx="11754678" cy="3906335"/>
            <a:chOff x="-5587" y="-4571"/>
            <a:chExt cx="11567572" cy="3906875"/>
          </a:xfrm>
        </p:grpSpPr>
        <p:pic>
          <p:nvPicPr>
            <p:cNvPr id="5" name="Picture 275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5587" y="-4571"/>
              <a:ext cx="9811513" cy="890016"/>
            </a:xfrm>
            <a:prstGeom prst="rect">
              <a:avLst/>
            </a:prstGeom>
          </p:spPr>
        </p:pic>
        <p:sp>
          <p:nvSpPr>
            <p:cNvPr id="6" name="Shape 152"/>
            <p:cNvSpPr/>
            <p:nvPr/>
          </p:nvSpPr>
          <p:spPr>
            <a:xfrm>
              <a:off x="0" y="0"/>
              <a:ext cx="9803892" cy="883920"/>
            </a:xfrm>
            <a:custGeom>
              <a:avLst/>
              <a:gdLst/>
              <a:ahLst/>
              <a:cxnLst/>
              <a:rect l="0" t="0" r="0" b="0"/>
              <a:pathLst>
                <a:path w="9803892" h="883920">
                  <a:moveTo>
                    <a:pt x="0" y="218440"/>
                  </a:moveTo>
                  <a:cubicBezTo>
                    <a:pt x="0" y="97790"/>
                    <a:pt x="97790" y="0"/>
                    <a:pt x="218440" y="0"/>
                  </a:cubicBezTo>
                  <a:lnTo>
                    <a:pt x="9585452" y="0"/>
                  </a:lnTo>
                  <a:cubicBezTo>
                    <a:pt x="9706102" y="0"/>
                    <a:pt x="9803892" y="97790"/>
                    <a:pt x="9803892" y="218440"/>
                  </a:cubicBezTo>
                  <a:lnTo>
                    <a:pt x="9803892" y="665480"/>
                  </a:lnTo>
                  <a:cubicBezTo>
                    <a:pt x="9803892" y="786130"/>
                    <a:pt x="9706102" y="883920"/>
                    <a:pt x="9585452" y="883920"/>
                  </a:cubicBezTo>
                  <a:lnTo>
                    <a:pt x="218440" y="883920"/>
                  </a:lnTo>
                  <a:cubicBezTo>
                    <a:pt x="97790" y="883920"/>
                    <a:pt x="0" y="786130"/>
                    <a:pt x="0" y="66548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2391"/>
            <p:cNvSpPr/>
            <p:nvPr/>
          </p:nvSpPr>
          <p:spPr>
            <a:xfrm>
              <a:off x="504854" y="199394"/>
              <a:ext cx="1086841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Формулируется тема ООД или любой другой совместной           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2382"/>
            <p:cNvSpPr/>
            <p:nvPr/>
          </p:nvSpPr>
          <p:spPr>
            <a:xfrm>
              <a:off x="363347" y="199394"/>
              <a:ext cx="18820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54"/>
            <p:cNvSpPr/>
            <p:nvPr/>
          </p:nvSpPr>
          <p:spPr>
            <a:xfrm>
              <a:off x="154559" y="503972"/>
              <a:ext cx="3938030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деятельности</a:t>
              </a: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с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детьми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Picture 275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5587" y="915924"/>
              <a:ext cx="9811513" cy="886968"/>
            </a:xfrm>
            <a:prstGeom prst="rect">
              <a:avLst/>
            </a:prstGeom>
          </p:spPr>
        </p:pic>
        <p:sp>
          <p:nvSpPr>
            <p:cNvPr id="11" name="Shape 156"/>
            <p:cNvSpPr/>
            <p:nvPr/>
          </p:nvSpPr>
          <p:spPr>
            <a:xfrm>
              <a:off x="0" y="920496"/>
              <a:ext cx="9803892" cy="882396"/>
            </a:xfrm>
            <a:custGeom>
              <a:avLst/>
              <a:gdLst/>
              <a:ahLst/>
              <a:cxnLst/>
              <a:rect l="0" t="0" r="0" b="0"/>
              <a:pathLst>
                <a:path w="9803892" h="882396">
                  <a:moveTo>
                    <a:pt x="0" y="218059"/>
                  </a:moveTo>
                  <a:cubicBezTo>
                    <a:pt x="0" y="97663"/>
                    <a:pt x="97663" y="0"/>
                    <a:pt x="218059" y="0"/>
                  </a:cubicBezTo>
                  <a:lnTo>
                    <a:pt x="9585833" y="0"/>
                  </a:lnTo>
                  <a:cubicBezTo>
                    <a:pt x="9706229" y="0"/>
                    <a:pt x="9803892" y="97663"/>
                    <a:pt x="9803892" y="218059"/>
                  </a:cubicBezTo>
                  <a:lnTo>
                    <a:pt x="9803892" y="664337"/>
                  </a:lnTo>
                  <a:cubicBezTo>
                    <a:pt x="9803892" y="784733"/>
                    <a:pt x="9706229" y="882396"/>
                    <a:pt x="9585833" y="882396"/>
                  </a:cubicBezTo>
                  <a:lnTo>
                    <a:pt x="218059" y="882396"/>
                  </a:lnTo>
                  <a:cubicBezTo>
                    <a:pt x="97663" y="882396"/>
                    <a:pt x="0" y="784733"/>
                    <a:pt x="0" y="66433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398"/>
            <p:cNvSpPr/>
            <p:nvPr/>
          </p:nvSpPr>
          <p:spPr>
            <a:xfrm>
              <a:off x="296235" y="1258987"/>
              <a:ext cx="7043719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Воспитатель</a:t>
              </a: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или</a:t>
              </a: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ребенок</a:t>
              </a: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бросает</a:t>
              </a: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Кубик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397"/>
            <p:cNvSpPr/>
            <p:nvPr/>
          </p:nvSpPr>
          <p:spPr>
            <a:xfrm>
              <a:off x="154559" y="1258987"/>
              <a:ext cx="188429" cy="31854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" name="Picture 275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7145" y="1963756"/>
              <a:ext cx="9796272" cy="890016"/>
            </a:xfrm>
            <a:prstGeom prst="rect">
              <a:avLst/>
            </a:prstGeom>
          </p:spPr>
        </p:pic>
        <p:sp>
          <p:nvSpPr>
            <p:cNvPr id="15" name="Shape 159"/>
            <p:cNvSpPr/>
            <p:nvPr/>
          </p:nvSpPr>
          <p:spPr>
            <a:xfrm>
              <a:off x="10668" y="1859280"/>
              <a:ext cx="9793224" cy="883920"/>
            </a:xfrm>
            <a:custGeom>
              <a:avLst/>
              <a:gdLst/>
              <a:ahLst/>
              <a:cxnLst/>
              <a:rect l="0" t="0" r="0" b="0"/>
              <a:pathLst>
                <a:path w="9793224" h="883920">
                  <a:moveTo>
                    <a:pt x="0" y="198120"/>
                  </a:moveTo>
                  <a:cubicBezTo>
                    <a:pt x="0" y="88646"/>
                    <a:pt x="88646" y="0"/>
                    <a:pt x="198120" y="0"/>
                  </a:cubicBezTo>
                  <a:lnTo>
                    <a:pt x="9595103" y="0"/>
                  </a:lnTo>
                  <a:cubicBezTo>
                    <a:pt x="9704577" y="0"/>
                    <a:pt x="9793224" y="88646"/>
                    <a:pt x="9793224" y="198120"/>
                  </a:cubicBezTo>
                  <a:lnTo>
                    <a:pt x="9793224" y="685800"/>
                  </a:lnTo>
                  <a:cubicBezTo>
                    <a:pt x="9793224" y="795274"/>
                    <a:pt x="9704577" y="883920"/>
                    <a:pt x="9595103" y="883920"/>
                  </a:cubicBezTo>
                  <a:lnTo>
                    <a:pt x="198120" y="883920"/>
                  </a:lnTo>
                  <a:cubicBezTo>
                    <a:pt x="88646" y="883920"/>
                    <a:pt x="0" y="795274"/>
                    <a:pt x="0" y="68580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400"/>
            <p:cNvSpPr/>
            <p:nvPr/>
          </p:nvSpPr>
          <p:spPr>
            <a:xfrm>
              <a:off x="509426" y="2211709"/>
              <a:ext cx="1027537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Выпавшая грань укажет, какого типа вопрос следует задать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399"/>
            <p:cNvSpPr/>
            <p:nvPr/>
          </p:nvSpPr>
          <p:spPr>
            <a:xfrm>
              <a:off x="367919" y="2211709"/>
              <a:ext cx="18820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275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620" y="2795524"/>
              <a:ext cx="9808465" cy="1106780"/>
            </a:xfrm>
            <a:prstGeom prst="rect">
              <a:avLst/>
            </a:prstGeom>
          </p:spPr>
        </p:pic>
        <p:sp>
          <p:nvSpPr>
            <p:cNvPr id="19" name="Shape 162"/>
            <p:cNvSpPr/>
            <p:nvPr/>
          </p:nvSpPr>
          <p:spPr>
            <a:xfrm>
              <a:off x="10668" y="2799588"/>
              <a:ext cx="9803892" cy="883920"/>
            </a:xfrm>
            <a:custGeom>
              <a:avLst/>
              <a:gdLst/>
              <a:ahLst/>
              <a:cxnLst/>
              <a:rect l="0" t="0" r="0" b="0"/>
              <a:pathLst>
                <a:path w="9803892" h="883920">
                  <a:moveTo>
                    <a:pt x="0" y="198120"/>
                  </a:moveTo>
                  <a:cubicBezTo>
                    <a:pt x="0" y="88646"/>
                    <a:pt x="88646" y="0"/>
                    <a:pt x="198120" y="0"/>
                  </a:cubicBezTo>
                  <a:lnTo>
                    <a:pt x="9605772" y="0"/>
                  </a:lnTo>
                  <a:cubicBezTo>
                    <a:pt x="9715246" y="0"/>
                    <a:pt x="9803892" y="88646"/>
                    <a:pt x="9803892" y="198120"/>
                  </a:cubicBezTo>
                  <a:lnTo>
                    <a:pt x="9803892" y="685800"/>
                  </a:lnTo>
                  <a:cubicBezTo>
                    <a:pt x="9803892" y="795274"/>
                    <a:pt x="9715246" y="883920"/>
                    <a:pt x="9605772" y="883920"/>
                  </a:cubicBezTo>
                  <a:lnTo>
                    <a:pt x="198120" y="883920"/>
                  </a:lnTo>
                  <a:cubicBezTo>
                    <a:pt x="88646" y="883920"/>
                    <a:pt x="0" y="795274"/>
                    <a:pt x="0" y="68580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403"/>
            <p:cNvSpPr/>
            <p:nvPr/>
          </p:nvSpPr>
          <p:spPr>
            <a:xfrm>
              <a:off x="509426" y="3151382"/>
              <a:ext cx="11052559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 И так до тех пор, пока все грани Кубика не будут </a:t>
              </a:r>
              <a:r>
                <a:rPr lang="ru-RU" sz="2000" b="1" dirty="0" smtClean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задействованы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(кубик перекидывается при повторе вопроса)</a:t>
              </a:r>
              <a:endPara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402"/>
            <p:cNvSpPr/>
            <p:nvPr/>
          </p:nvSpPr>
          <p:spPr>
            <a:xfrm>
              <a:off x="367919" y="3151382"/>
              <a:ext cx="188204" cy="3181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>
                  <a:solidFill>
                    <a:srgbClr val="11111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Shape 2887"/>
            <p:cNvSpPr/>
            <p:nvPr/>
          </p:nvSpPr>
          <p:spPr>
            <a:xfrm>
              <a:off x="8921496" y="1241298"/>
              <a:ext cx="447294" cy="422910"/>
            </a:xfrm>
            <a:custGeom>
              <a:avLst/>
              <a:gdLst/>
              <a:ahLst/>
              <a:cxnLst/>
              <a:rect l="0" t="0" r="0" b="0"/>
              <a:pathLst>
                <a:path w="447294" h="422910">
                  <a:moveTo>
                    <a:pt x="0" y="0"/>
                  </a:moveTo>
                  <a:lnTo>
                    <a:pt x="447294" y="0"/>
                  </a:lnTo>
                  <a:lnTo>
                    <a:pt x="447294" y="422910"/>
                  </a:lnTo>
                  <a:lnTo>
                    <a:pt x="0" y="42291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65"/>
            <p:cNvSpPr/>
            <p:nvPr/>
          </p:nvSpPr>
          <p:spPr>
            <a:xfrm>
              <a:off x="9368790" y="1100328"/>
              <a:ext cx="140970" cy="563880"/>
            </a:xfrm>
            <a:custGeom>
              <a:avLst/>
              <a:gdLst/>
              <a:ahLst/>
              <a:cxnLst/>
              <a:rect l="0" t="0" r="0" b="0"/>
              <a:pathLst>
                <a:path w="140970" h="563880">
                  <a:moveTo>
                    <a:pt x="140970" y="0"/>
                  </a:moveTo>
                  <a:lnTo>
                    <a:pt x="140970" y="422910"/>
                  </a:lnTo>
                  <a:lnTo>
                    <a:pt x="0" y="563880"/>
                  </a:lnTo>
                  <a:lnTo>
                    <a:pt x="0" y="140970"/>
                  </a:lnTo>
                  <a:lnTo>
                    <a:pt x="140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75C9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66"/>
            <p:cNvSpPr/>
            <p:nvPr/>
          </p:nvSpPr>
          <p:spPr>
            <a:xfrm>
              <a:off x="8921496" y="1100328"/>
              <a:ext cx="588264" cy="140970"/>
            </a:xfrm>
            <a:custGeom>
              <a:avLst/>
              <a:gdLst/>
              <a:ahLst/>
              <a:cxnLst/>
              <a:rect l="0" t="0" r="0" b="0"/>
              <a:pathLst>
                <a:path w="588264" h="140970">
                  <a:moveTo>
                    <a:pt x="140970" y="0"/>
                  </a:moveTo>
                  <a:lnTo>
                    <a:pt x="588264" y="0"/>
                  </a:lnTo>
                  <a:lnTo>
                    <a:pt x="447294" y="140970"/>
                  </a:lnTo>
                  <a:lnTo>
                    <a:pt x="0" y="140970"/>
                  </a:lnTo>
                  <a:lnTo>
                    <a:pt x="1409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98ED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67"/>
            <p:cNvSpPr/>
            <p:nvPr/>
          </p:nvSpPr>
          <p:spPr>
            <a:xfrm>
              <a:off x="8921496" y="1100328"/>
              <a:ext cx="588264" cy="563880"/>
            </a:xfrm>
            <a:custGeom>
              <a:avLst/>
              <a:gdLst/>
              <a:ahLst/>
              <a:cxnLst/>
              <a:rect l="0" t="0" r="0" b="0"/>
              <a:pathLst>
                <a:path w="588264" h="563880">
                  <a:moveTo>
                    <a:pt x="0" y="140970"/>
                  </a:moveTo>
                  <a:lnTo>
                    <a:pt x="140970" y="0"/>
                  </a:lnTo>
                  <a:lnTo>
                    <a:pt x="588264" y="0"/>
                  </a:lnTo>
                  <a:lnTo>
                    <a:pt x="588264" y="422910"/>
                  </a:lnTo>
                  <a:lnTo>
                    <a:pt x="447294" y="563880"/>
                  </a:lnTo>
                  <a:lnTo>
                    <a:pt x="0" y="56388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68"/>
            <p:cNvSpPr/>
            <p:nvPr/>
          </p:nvSpPr>
          <p:spPr>
            <a:xfrm>
              <a:off x="8921496" y="1100328"/>
              <a:ext cx="588264" cy="140970"/>
            </a:xfrm>
            <a:custGeom>
              <a:avLst/>
              <a:gdLst/>
              <a:ahLst/>
              <a:cxnLst/>
              <a:rect l="0" t="0" r="0" b="0"/>
              <a:pathLst>
                <a:path w="588264" h="140970">
                  <a:moveTo>
                    <a:pt x="0" y="140970"/>
                  </a:moveTo>
                  <a:lnTo>
                    <a:pt x="447294" y="140970"/>
                  </a:lnTo>
                  <a:lnTo>
                    <a:pt x="588264" y="0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69"/>
            <p:cNvSpPr/>
            <p:nvPr/>
          </p:nvSpPr>
          <p:spPr>
            <a:xfrm>
              <a:off x="9368790" y="1241298"/>
              <a:ext cx="0" cy="422910"/>
            </a:xfrm>
            <a:custGeom>
              <a:avLst/>
              <a:gdLst/>
              <a:ahLst/>
              <a:cxnLst/>
              <a:rect l="0" t="0" r="0" b="0"/>
              <a:pathLst>
                <a:path h="422910">
                  <a:moveTo>
                    <a:pt x="0" y="0"/>
                  </a:moveTo>
                  <a:lnTo>
                    <a:pt x="0" y="422910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70"/>
            <p:cNvSpPr/>
            <p:nvPr/>
          </p:nvSpPr>
          <p:spPr>
            <a:xfrm>
              <a:off x="8921496" y="1984248"/>
              <a:ext cx="309373" cy="525780"/>
            </a:xfrm>
            <a:custGeom>
              <a:avLst/>
              <a:gdLst/>
              <a:ahLst/>
              <a:cxnLst/>
              <a:rect l="0" t="0" r="0" b="0"/>
              <a:pathLst>
                <a:path w="309373" h="525780">
                  <a:moveTo>
                    <a:pt x="0" y="0"/>
                  </a:moveTo>
                  <a:lnTo>
                    <a:pt x="309373" y="0"/>
                  </a:lnTo>
                  <a:lnTo>
                    <a:pt x="309373" y="65659"/>
                  </a:lnTo>
                  <a:cubicBezTo>
                    <a:pt x="247142" y="65659"/>
                    <a:pt x="196724" y="116205"/>
                    <a:pt x="196724" y="178435"/>
                  </a:cubicBezTo>
                  <a:lnTo>
                    <a:pt x="252985" y="178435"/>
                  </a:lnTo>
                  <a:cubicBezTo>
                    <a:pt x="252985" y="147320"/>
                    <a:pt x="278257" y="122047"/>
                    <a:pt x="309373" y="122047"/>
                  </a:cubicBezTo>
                  <a:lnTo>
                    <a:pt x="309373" y="233568"/>
                  </a:lnTo>
                  <a:lnTo>
                    <a:pt x="297704" y="245364"/>
                  </a:lnTo>
                  <a:cubicBezTo>
                    <a:pt x="287496" y="260667"/>
                    <a:pt x="281178" y="281813"/>
                    <a:pt x="281178" y="305181"/>
                  </a:cubicBezTo>
                  <a:lnTo>
                    <a:pt x="281178" y="361442"/>
                  </a:lnTo>
                  <a:lnTo>
                    <a:pt x="309373" y="361442"/>
                  </a:lnTo>
                  <a:lnTo>
                    <a:pt x="309373" y="375539"/>
                  </a:lnTo>
                  <a:cubicBezTo>
                    <a:pt x="286004" y="375539"/>
                    <a:pt x="267081" y="394462"/>
                    <a:pt x="267081" y="417830"/>
                  </a:cubicBezTo>
                  <a:cubicBezTo>
                    <a:pt x="267081" y="441198"/>
                    <a:pt x="286004" y="460121"/>
                    <a:pt x="309373" y="460121"/>
                  </a:cubicBezTo>
                  <a:lnTo>
                    <a:pt x="309373" y="525780"/>
                  </a:lnTo>
                  <a:lnTo>
                    <a:pt x="0" y="5257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9D18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71"/>
            <p:cNvSpPr/>
            <p:nvPr/>
          </p:nvSpPr>
          <p:spPr>
            <a:xfrm>
              <a:off x="9230868" y="2106295"/>
              <a:ext cx="56388" cy="111521"/>
            </a:xfrm>
            <a:custGeom>
              <a:avLst/>
              <a:gdLst/>
              <a:ahLst/>
              <a:cxnLst/>
              <a:rect l="0" t="0" r="0" b="0"/>
              <a:pathLst>
                <a:path w="56388" h="111521">
                  <a:moveTo>
                    <a:pt x="0" y="0"/>
                  </a:moveTo>
                  <a:cubicBezTo>
                    <a:pt x="31114" y="0"/>
                    <a:pt x="56388" y="25273"/>
                    <a:pt x="56388" y="56388"/>
                  </a:cubicBezTo>
                  <a:cubicBezTo>
                    <a:pt x="56388" y="79629"/>
                    <a:pt x="43688" y="98552"/>
                    <a:pt x="28194" y="98552"/>
                  </a:cubicBezTo>
                  <a:cubicBezTo>
                    <a:pt x="20415" y="98552"/>
                    <a:pt x="13002" y="100917"/>
                    <a:pt x="6256" y="105196"/>
                  </a:cubicBezTo>
                  <a:lnTo>
                    <a:pt x="0" y="11152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9D18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72"/>
            <p:cNvSpPr/>
            <p:nvPr/>
          </p:nvSpPr>
          <p:spPr>
            <a:xfrm>
              <a:off x="9230868" y="1984248"/>
              <a:ext cx="309372" cy="525780"/>
            </a:xfrm>
            <a:custGeom>
              <a:avLst/>
              <a:gdLst/>
              <a:ahLst/>
              <a:cxnLst/>
              <a:rect l="0" t="0" r="0" b="0"/>
              <a:pathLst>
                <a:path w="309372" h="525780">
                  <a:moveTo>
                    <a:pt x="0" y="0"/>
                  </a:moveTo>
                  <a:lnTo>
                    <a:pt x="309372" y="0"/>
                  </a:lnTo>
                  <a:lnTo>
                    <a:pt x="309372" y="525780"/>
                  </a:lnTo>
                  <a:lnTo>
                    <a:pt x="0" y="525780"/>
                  </a:lnTo>
                  <a:lnTo>
                    <a:pt x="0" y="460121"/>
                  </a:lnTo>
                  <a:cubicBezTo>
                    <a:pt x="23368" y="460121"/>
                    <a:pt x="42290" y="441198"/>
                    <a:pt x="42290" y="417830"/>
                  </a:cubicBezTo>
                  <a:cubicBezTo>
                    <a:pt x="42290" y="394462"/>
                    <a:pt x="23368" y="375539"/>
                    <a:pt x="0" y="375539"/>
                  </a:cubicBezTo>
                  <a:lnTo>
                    <a:pt x="0" y="361442"/>
                  </a:lnTo>
                  <a:lnTo>
                    <a:pt x="28194" y="361442"/>
                  </a:lnTo>
                  <a:lnTo>
                    <a:pt x="28194" y="305181"/>
                  </a:lnTo>
                  <a:cubicBezTo>
                    <a:pt x="28194" y="281813"/>
                    <a:pt x="40767" y="262890"/>
                    <a:pt x="56388" y="262890"/>
                  </a:cubicBezTo>
                  <a:cubicBezTo>
                    <a:pt x="87502" y="262890"/>
                    <a:pt x="112649" y="225044"/>
                    <a:pt x="112649" y="178435"/>
                  </a:cubicBezTo>
                  <a:cubicBezTo>
                    <a:pt x="112649" y="116205"/>
                    <a:pt x="62230" y="65659"/>
                    <a:pt x="0" y="6565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9D18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73"/>
            <p:cNvSpPr/>
            <p:nvPr/>
          </p:nvSpPr>
          <p:spPr>
            <a:xfrm>
              <a:off x="9188577" y="2359787"/>
              <a:ext cx="84582" cy="84582"/>
            </a:xfrm>
            <a:custGeom>
              <a:avLst/>
              <a:gdLst/>
              <a:ahLst/>
              <a:cxnLst/>
              <a:rect l="0" t="0" r="0" b="0"/>
              <a:pathLst>
                <a:path w="84582" h="84582">
                  <a:moveTo>
                    <a:pt x="42291" y="0"/>
                  </a:moveTo>
                  <a:cubicBezTo>
                    <a:pt x="65659" y="0"/>
                    <a:pt x="84582" y="18923"/>
                    <a:pt x="84582" y="42291"/>
                  </a:cubicBezTo>
                  <a:cubicBezTo>
                    <a:pt x="84582" y="65659"/>
                    <a:pt x="65659" y="84582"/>
                    <a:pt x="42291" y="84582"/>
                  </a:cubicBezTo>
                  <a:cubicBezTo>
                    <a:pt x="18923" y="84582"/>
                    <a:pt x="0" y="65659"/>
                    <a:pt x="0" y="42291"/>
                  </a:cubicBezTo>
                  <a:cubicBezTo>
                    <a:pt x="0" y="18923"/>
                    <a:pt x="18923" y="0"/>
                    <a:pt x="4229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7D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74"/>
            <p:cNvSpPr/>
            <p:nvPr/>
          </p:nvSpPr>
          <p:spPr>
            <a:xfrm>
              <a:off x="9118219" y="2049907"/>
              <a:ext cx="225298" cy="295784"/>
            </a:xfrm>
            <a:custGeom>
              <a:avLst/>
              <a:gdLst/>
              <a:ahLst/>
              <a:cxnLst/>
              <a:rect l="0" t="0" r="0" b="0"/>
              <a:pathLst>
                <a:path w="225298" h="295784">
                  <a:moveTo>
                    <a:pt x="112649" y="0"/>
                  </a:moveTo>
                  <a:cubicBezTo>
                    <a:pt x="174878" y="0"/>
                    <a:pt x="225298" y="50546"/>
                    <a:pt x="225298" y="112776"/>
                  </a:cubicBezTo>
                  <a:cubicBezTo>
                    <a:pt x="225298" y="159385"/>
                    <a:pt x="200151" y="197231"/>
                    <a:pt x="169037" y="197231"/>
                  </a:cubicBezTo>
                  <a:cubicBezTo>
                    <a:pt x="153415" y="197231"/>
                    <a:pt x="140843" y="216154"/>
                    <a:pt x="140843" y="239522"/>
                  </a:cubicBezTo>
                  <a:lnTo>
                    <a:pt x="140843" y="295784"/>
                  </a:lnTo>
                  <a:lnTo>
                    <a:pt x="84455" y="295784"/>
                  </a:lnTo>
                  <a:lnTo>
                    <a:pt x="84455" y="239522"/>
                  </a:lnTo>
                  <a:cubicBezTo>
                    <a:pt x="84455" y="192786"/>
                    <a:pt x="109727" y="154940"/>
                    <a:pt x="140843" y="154940"/>
                  </a:cubicBezTo>
                  <a:cubicBezTo>
                    <a:pt x="156337" y="154940"/>
                    <a:pt x="169037" y="136017"/>
                    <a:pt x="169037" y="112776"/>
                  </a:cubicBezTo>
                  <a:cubicBezTo>
                    <a:pt x="169037" y="81661"/>
                    <a:pt x="143763" y="56388"/>
                    <a:pt x="112649" y="56388"/>
                  </a:cubicBezTo>
                  <a:cubicBezTo>
                    <a:pt x="81534" y="56388"/>
                    <a:pt x="56261" y="81661"/>
                    <a:pt x="56261" y="112776"/>
                  </a:cubicBezTo>
                  <a:lnTo>
                    <a:pt x="0" y="112776"/>
                  </a:lnTo>
                  <a:cubicBezTo>
                    <a:pt x="0" y="50546"/>
                    <a:pt x="50419" y="0"/>
                    <a:pt x="11264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7D5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75"/>
            <p:cNvSpPr/>
            <p:nvPr/>
          </p:nvSpPr>
          <p:spPr>
            <a:xfrm>
              <a:off x="9118219" y="2049907"/>
              <a:ext cx="225298" cy="295784"/>
            </a:xfrm>
            <a:custGeom>
              <a:avLst/>
              <a:gdLst/>
              <a:ahLst/>
              <a:cxnLst/>
              <a:rect l="0" t="0" r="0" b="0"/>
              <a:pathLst>
                <a:path w="225298" h="295784">
                  <a:moveTo>
                    <a:pt x="0" y="112776"/>
                  </a:moveTo>
                  <a:cubicBezTo>
                    <a:pt x="0" y="50546"/>
                    <a:pt x="50419" y="0"/>
                    <a:pt x="112649" y="0"/>
                  </a:cubicBezTo>
                  <a:cubicBezTo>
                    <a:pt x="174878" y="0"/>
                    <a:pt x="225298" y="50546"/>
                    <a:pt x="225298" y="112776"/>
                  </a:cubicBezTo>
                  <a:cubicBezTo>
                    <a:pt x="225298" y="159385"/>
                    <a:pt x="200151" y="197231"/>
                    <a:pt x="169037" y="197231"/>
                  </a:cubicBezTo>
                  <a:cubicBezTo>
                    <a:pt x="153415" y="197231"/>
                    <a:pt x="140843" y="216154"/>
                    <a:pt x="140843" y="239522"/>
                  </a:cubicBezTo>
                  <a:lnTo>
                    <a:pt x="140843" y="295784"/>
                  </a:lnTo>
                  <a:lnTo>
                    <a:pt x="84455" y="295784"/>
                  </a:lnTo>
                  <a:lnTo>
                    <a:pt x="84455" y="239522"/>
                  </a:lnTo>
                  <a:cubicBezTo>
                    <a:pt x="84455" y="192786"/>
                    <a:pt x="109727" y="154940"/>
                    <a:pt x="140843" y="154940"/>
                  </a:cubicBezTo>
                  <a:cubicBezTo>
                    <a:pt x="156337" y="154940"/>
                    <a:pt x="169037" y="136017"/>
                    <a:pt x="169037" y="112776"/>
                  </a:cubicBezTo>
                  <a:cubicBezTo>
                    <a:pt x="169037" y="81661"/>
                    <a:pt x="143763" y="56388"/>
                    <a:pt x="112649" y="56388"/>
                  </a:cubicBezTo>
                  <a:cubicBezTo>
                    <a:pt x="81534" y="56388"/>
                    <a:pt x="56261" y="81661"/>
                    <a:pt x="56261" y="112776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76"/>
            <p:cNvSpPr/>
            <p:nvPr/>
          </p:nvSpPr>
          <p:spPr>
            <a:xfrm>
              <a:off x="9188577" y="2359787"/>
              <a:ext cx="84582" cy="84582"/>
            </a:xfrm>
            <a:custGeom>
              <a:avLst/>
              <a:gdLst/>
              <a:ahLst/>
              <a:cxnLst/>
              <a:rect l="0" t="0" r="0" b="0"/>
              <a:pathLst>
                <a:path w="84582" h="84582">
                  <a:moveTo>
                    <a:pt x="42291" y="0"/>
                  </a:moveTo>
                  <a:cubicBezTo>
                    <a:pt x="65659" y="0"/>
                    <a:pt x="84582" y="18923"/>
                    <a:pt x="84582" y="42291"/>
                  </a:cubicBezTo>
                  <a:cubicBezTo>
                    <a:pt x="84582" y="65659"/>
                    <a:pt x="65659" y="84582"/>
                    <a:pt x="42291" y="84582"/>
                  </a:cubicBezTo>
                  <a:cubicBezTo>
                    <a:pt x="18923" y="84582"/>
                    <a:pt x="0" y="65659"/>
                    <a:pt x="0" y="42291"/>
                  </a:cubicBezTo>
                  <a:cubicBezTo>
                    <a:pt x="0" y="18923"/>
                    <a:pt x="18923" y="0"/>
                    <a:pt x="42291" y="0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77"/>
            <p:cNvSpPr/>
            <p:nvPr/>
          </p:nvSpPr>
          <p:spPr>
            <a:xfrm>
              <a:off x="8921496" y="1984248"/>
              <a:ext cx="618744" cy="525780"/>
            </a:xfrm>
            <a:custGeom>
              <a:avLst/>
              <a:gdLst/>
              <a:ahLst/>
              <a:cxnLst/>
              <a:rect l="0" t="0" r="0" b="0"/>
              <a:pathLst>
                <a:path w="618744" h="525780">
                  <a:moveTo>
                    <a:pt x="0" y="525780"/>
                  </a:moveTo>
                  <a:lnTo>
                    <a:pt x="618744" y="525780"/>
                  </a:lnTo>
                  <a:lnTo>
                    <a:pt x="618744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78"/>
            <p:cNvSpPr/>
            <p:nvPr/>
          </p:nvSpPr>
          <p:spPr>
            <a:xfrm>
              <a:off x="8967343" y="67056"/>
              <a:ext cx="92773" cy="659892"/>
            </a:xfrm>
            <a:custGeom>
              <a:avLst/>
              <a:gdLst/>
              <a:ahLst/>
              <a:cxnLst/>
              <a:rect l="0" t="0" r="0" b="0"/>
              <a:pathLst>
                <a:path w="92773" h="659892">
                  <a:moveTo>
                    <a:pt x="82423" y="0"/>
                  </a:moveTo>
                  <a:lnTo>
                    <a:pt x="92773" y="0"/>
                  </a:lnTo>
                  <a:lnTo>
                    <a:pt x="92773" y="41275"/>
                  </a:lnTo>
                  <a:lnTo>
                    <a:pt x="82423" y="41275"/>
                  </a:lnTo>
                  <a:cubicBezTo>
                    <a:pt x="71120" y="41275"/>
                    <a:pt x="61849" y="50419"/>
                    <a:pt x="61849" y="61849"/>
                  </a:cubicBezTo>
                  <a:cubicBezTo>
                    <a:pt x="61849" y="73279"/>
                    <a:pt x="71120" y="82423"/>
                    <a:pt x="82423" y="82423"/>
                  </a:cubicBezTo>
                  <a:lnTo>
                    <a:pt x="92773" y="80344"/>
                  </a:lnTo>
                  <a:lnTo>
                    <a:pt x="92773" y="659892"/>
                  </a:lnTo>
                  <a:lnTo>
                    <a:pt x="0" y="659892"/>
                  </a:lnTo>
                  <a:cubicBezTo>
                    <a:pt x="22733" y="659892"/>
                    <a:pt x="41148" y="641477"/>
                    <a:pt x="41148" y="618617"/>
                  </a:cubicBezTo>
                  <a:lnTo>
                    <a:pt x="0" y="618617"/>
                  </a:lnTo>
                  <a:cubicBezTo>
                    <a:pt x="11302" y="618617"/>
                    <a:pt x="20574" y="609473"/>
                    <a:pt x="20574" y="598043"/>
                  </a:cubicBezTo>
                  <a:cubicBezTo>
                    <a:pt x="20574" y="586613"/>
                    <a:pt x="11302" y="577342"/>
                    <a:pt x="0" y="577342"/>
                  </a:cubicBezTo>
                  <a:lnTo>
                    <a:pt x="41148" y="577342"/>
                  </a:lnTo>
                  <a:lnTo>
                    <a:pt x="41148" y="41275"/>
                  </a:lnTo>
                  <a:cubicBezTo>
                    <a:pt x="41148" y="18415"/>
                    <a:pt x="59689" y="0"/>
                    <a:pt x="8242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79"/>
            <p:cNvSpPr/>
            <p:nvPr/>
          </p:nvSpPr>
          <p:spPr>
            <a:xfrm>
              <a:off x="9060117" y="67056"/>
              <a:ext cx="547179" cy="659892"/>
            </a:xfrm>
            <a:custGeom>
              <a:avLst/>
              <a:gdLst/>
              <a:ahLst/>
              <a:cxnLst/>
              <a:rect l="0" t="0" r="0" b="0"/>
              <a:pathLst>
                <a:path w="547179" h="659892">
                  <a:moveTo>
                    <a:pt x="0" y="0"/>
                  </a:moveTo>
                  <a:lnTo>
                    <a:pt x="505904" y="0"/>
                  </a:lnTo>
                  <a:cubicBezTo>
                    <a:pt x="528765" y="0"/>
                    <a:pt x="547179" y="18415"/>
                    <a:pt x="547179" y="41275"/>
                  </a:cubicBezTo>
                  <a:cubicBezTo>
                    <a:pt x="547179" y="64008"/>
                    <a:pt x="528765" y="82423"/>
                    <a:pt x="505904" y="82423"/>
                  </a:cubicBezTo>
                  <a:lnTo>
                    <a:pt x="464629" y="82423"/>
                  </a:lnTo>
                  <a:lnTo>
                    <a:pt x="464629" y="618617"/>
                  </a:lnTo>
                  <a:cubicBezTo>
                    <a:pt x="464629" y="641477"/>
                    <a:pt x="446215" y="659892"/>
                    <a:pt x="423481" y="659892"/>
                  </a:cubicBezTo>
                  <a:lnTo>
                    <a:pt x="0" y="659892"/>
                  </a:lnTo>
                  <a:lnTo>
                    <a:pt x="0" y="80344"/>
                  </a:lnTo>
                  <a:lnTo>
                    <a:pt x="5743" y="79190"/>
                  </a:lnTo>
                  <a:cubicBezTo>
                    <a:pt x="20566" y="72946"/>
                    <a:pt x="30924" y="58325"/>
                    <a:pt x="30924" y="41275"/>
                  </a:cubicBezTo>
                  <a:lnTo>
                    <a:pt x="0" y="412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C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80"/>
            <p:cNvSpPr/>
            <p:nvPr/>
          </p:nvSpPr>
          <p:spPr>
            <a:xfrm>
              <a:off x="8926068" y="644398"/>
              <a:ext cx="82423" cy="82550"/>
            </a:xfrm>
            <a:custGeom>
              <a:avLst/>
              <a:gdLst/>
              <a:ahLst/>
              <a:cxnLst/>
              <a:rect l="0" t="0" r="0" b="0"/>
              <a:pathLst>
                <a:path w="82423" h="82550">
                  <a:moveTo>
                    <a:pt x="41275" y="0"/>
                  </a:moveTo>
                  <a:cubicBezTo>
                    <a:pt x="52577" y="0"/>
                    <a:pt x="61849" y="9271"/>
                    <a:pt x="61849" y="20701"/>
                  </a:cubicBezTo>
                  <a:cubicBezTo>
                    <a:pt x="61849" y="32131"/>
                    <a:pt x="52577" y="41275"/>
                    <a:pt x="41275" y="41275"/>
                  </a:cubicBezTo>
                  <a:lnTo>
                    <a:pt x="82423" y="41275"/>
                  </a:lnTo>
                  <a:cubicBezTo>
                    <a:pt x="82423" y="64135"/>
                    <a:pt x="64008" y="82550"/>
                    <a:pt x="41275" y="82550"/>
                  </a:cubicBezTo>
                  <a:cubicBezTo>
                    <a:pt x="18414" y="82550"/>
                    <a:pt x="0" y="64135"/>
                    <a:pt x="0" y="41275"/>
                  </a:cubicBezTo>
                  <a:cubicBezTo>
                    <a:pt x="0" y="18542"/>
                    <a:pt x="18414" y="0"/>
                    <a:pt x="412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9A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81"/>
            <p:cNvSpPr/>
            <p:nvPr/>
          </p:nvSpPr>
          <p:spPr>
            <a:xfrm>
              <a:off x="9029192" y="108331"/>
              <a:ext cx="61849" cy="41148"/>
            </a:xfrm>
            <a:custGeom>
              <a:avLst/>
              <a:gdLst/>
              <a:ahLst/>
              <a:cxnLst/>
              <a:rect l="0" t="0" r="0" b="0"/>
              <a:pathLst>
                <a:path w="61849" h="41148">
                  <a:moveTo>
                    <a:pt x="20574" y="0"/>
                  </a:moveTo>
                  <a:lnTo>
                    <a:pt x="61849" y="0"/>
                  </a:lnTo>
                  <a:cubicBezTo>
                    <a:pt x="61849" y="22733"/>
                    <a:pt x="43434" y="41148"/>
                    <a:pt x="20574" y="41148"/>
                  </a:cubicBezTo>
                  <a:cubicBezTo>
                    <a:pt x="9271" y="41148"/>
                    <a:pt x="0" y="32004"/>
                    <a:pt x="0" y="20574"/>
                  </a:cubicBezTo>
                  <a:cubicBezTo>
                    <a:pt x="0" y="9144"/>
                    <a:pt x="9271" y="0"/>
                    <a:pt x="2057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9A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82"/>
            <p:cNvSpPr/>
            <p:nvPr/>
          </p:nvSpPr>
          <p:spPr>
            <a:xfrm>
              <a:off x="8926068" y="67056"/>
              <a:ext cx="681227" cy="659892"/>
            </a:xfrm>
            <a:custGeom>
              <a:avLst/>
              <a:gdLst/>
              <a:ahLst/>
              <a:cxnLst/>
              <a:rect l="0" t="0" r="0" b="0"/>
              <a:pathLst>
                <a:path w="681227" h="659892">
                  <a:moveTo>
                    <a:pt x="82423" y="577342"/>
                  </a:moveTo>
                  <a:lnTo>
                    <a:pt x="82423" y="41275"/>
                  </a:lnTo>
                  <a:cubicBezTo>
                    <a:pt x="82423" y="18415"/>
                    <a:pt x="100964" y="0"/>
                    <a:pt x="123698" y="0"/>
                  </a:cubicBezTo>
                  <a:lnTo>
                    <a:pt x="639952" y="0"/>
                  </a:lnTo>
                  <a:cubicBezTo>
                    <a:pt x="662813" y="0"/>
                    <a:pt x="681227" y="18415"/>
                    <a:pt x="681227" y="41275"/>
                  </a:cubicBezTo>
                  <a:cubicBezTo>
                    <a:pt x="681227" y="64008"/>
                    <a:pt x="662813" y="82423"/>
                    <a:pt x="639952" y="82423"/>
                  </a:cubicBezTo>
                  <a:lnTo>
                    <a:pt x="598677" y="82423"/>
                  </a:lnTo>
                  <a:lnTo>
                    <a:pt x="598677" y="618617"/>
                  </a:lnTo>
                  <a:cubicBezTo>
                    <a:pt x="598677" y="641477"/>
                    <a:pt x="580263" y="659892"/>
                    <a:pt x="557530" y="659892"/>
                  </a:cubicBezTo>
                  <a:lnTo>
                    <a:pt x="41275" y="659892"/>
                  </a:lnTo>
                  <a:cubicBezTo>
                    <a:pt x="18414" y="659892"/>
                    <a:pt x="0" y="641477"/>
                    <a:pt x="0" y="618617"/>
                  </a:cubicBezTo>
                  <a:cubicBezTo>
                    <a:pt x="0" y="595884"/>
                    <a:pt x="18414" y="577342"/>
                    <a:pt x="41275" y="577342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83"/>
            <p:cNvSpPr/>
            <p:nvPr/>
          </p:nvSpPr>
          <p:spPr>
            <a:xfrm>
              <a:off x="9029192" y="67056"/>
              <a:ext cx="61849" cy="82423"/>
            </a:xfrm>
            <a:custGeom>
              <a:avLst/>
              <a:gdLst/>
              <a:ahLst/>
              <a:cxnLst/>
              <a:rect l="0" t="0" r="0" b="0"/>
              <a:pathLst>
                <a:path w="61849" h="82423">
                  <a:moveTo>
                    <a:pt x="20574" y="0"/>
                  </a:moveTo>
                  <a:cubicBezTo>
                    <a:pt x="43434" y="0"/>
                    <a:pt x="61849" y="18415"/>
                    <a:pt x="61849" y="41275"/>
                  </a:cubicBezTo>
                  <a:cubicBezTo>
                    <a:pt x="61849" y="64008"/>
                    <a:pt x="43434" y="82423"/>
                    <a:pt x="20574" y="82423"/>
                  </a:cubicBezTo>
                  <a:cubicBezTo>
                    <a:pt x="9271" y="82423"/>
                    <a:pt x="0" y="73279"/>
                    <a:pt x="0" y="61849"/>
                  </a:cubicBezTo>
                  <a:cubicBezTo>
                    <a:pt x="0" y="50419"/>
                    <a:pt x="9271" y="41275"/>
                    <a:pt x="20574" y="41275"/>
                  </a:cubicBezTo>
                  <a:lnTo>
                    <a:pt x="61849" y="41275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184"/>
            <p:cNvSpPr/>
            <p:nvPr/>
          </p:nvSpPr>
          <p:spPr>
            <a:xfrm>
              <a:off x="9049766" y="149479"/>
              <a:ext cx="474980" cy="0"/>
            </a:xfrm>
            <a:custGeom>
              <a:avLst/>
              <a:gdLst/>
              <a:ahLst/>
              <a:cxnLst/>
              <a:rect l="0" t="0" r="0" b="0"/>
              <a:pathLst>
                <a:path w="474980">
                  <a:moveTo>
                    <a:pt x="474980" y="0"/>
                  </a:moveTo>
                  <a:lnTo>
                    <a:pt x="0" y="0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85"/>
            <p:cNvSpPr/>
            <p:nvPr/>
          </p:nvSpPr>
          <p:spPr>
            <a:xfrm>
              <a:off x="8967343" y="644398"/>
              <a:ext cx="41148" cy="41275"/>
            </a:xfrm>
            <a:custGeom>
              <a:avLst/>
              <a:gdLst/>
              <a:ahLst/>
              <a:cxnLst/>
              <a:rect l="0" t="0" r="0" b="0"/>
              <a:pathLst>
                <a:path w="41148" h="41275">
                  <a:moveTo>
                    <a:pt x="0" y="0"/>
                  </a:moveTo>
                  <a:cubicBezTo>
                    <a:pt x="11302" y="0"/>
                    <a:pt x="20574" y="9271"/>
                    <a:pt x="20574" y="20701"/>
                  </a:cubicBezTo>
                  <a:cubicBezTo>
                    <a:pt x="20574" y="32131"/>
                    <a:pt x="11302" y="41275"/>
                    <a:pt x="0" y="41275"/>
                  </a:cubicBezTo>
                  <a:lnTo>
                    <a:pt x="41148" y="41275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186"/>
            <p:cNvSpPr/>
            <p:nvPr/>
          </p:nvSpPr>
          <p:spPr>
            <a:xfrm>
              <a:off x="8967343" y="644398"/>
              <a:ext cx="41148" cy="82550"/>
            </a:xfrm>
            <a:custGeom>
              <a:avLst/>
              <a:gdLst/>
              <a:ahLst/>
              <a:cxnLst/>
              <a:rect l="0" t="0" r="0" b="0"/>
              <a:pathLst>
                <a:path w="41148" h="82550">
                  <a:moveTo>
                    <a:pt x="0" y="82550"/>
                  </a:moveTo>
                  <a:cubicBezTo>
                    <a:pt x="22733" y="82550"/>
                    <a:pt x="41148" y="64135"/>
                    <a:pt x="41148" y="41275"/>
                  </a:cubicBezTo>
                  <a:lnTo>
                    <a:pt x="41148" y="0"/>
                  </a:ln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87"/>
            <p:cNvSpPr/>
            <p:nvPr/>
          </p:nvSpPr>
          <p:spPr>
            <a:xfrm>
              <a:off x="8926068" y="2916936"/>
              <a:ext cx="681227" cy="588264"/>
            </a:xfrm>
            <a:custGeom>
              <a:avLst/>
              <a:gdLst/>
              <a:ahLst/>
              <a:cxnLst/>
              <a:rect l="0" t="0" r="0" b="0"/>
              <a:pathLst>
                <a:path w="681227" h="588264">
                  <a:moveTo>
                    <a:pt x="340613" y="0"/>
                  </a:moveTo>
                  <a:cubicBezTo>
                    <a:pt x="528701" y="0"/>
                    <a:pt x="681227" y="131699"/>
                    <a:pt x="681227" y="294132"/>
                  </a:cubicBezTo>
                  <a:cubicBezTo>
                    <a:pt x="681227" y="456565"/>
                    <a:pt x="528701" y="588264"/>
                    <a:pt x="340613" y="588264"/>
                  </a:cubicBezTo>
                  <a:cubicBezTo>
                    <a:pt x="152526" y="588264"/>
                    <a:pt x="0" y="456565"/>
                    <a:pt x="0" y="294132"/>
                  </a:cubicBezTo>
                  <a:cubicBezTo>
                    <a:pt x="0" y="131699"/>
                    <a:pt x="152526" y="0"/>
                    <a:pt x="34061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88"/>
            <p:cNvSpPr/>
            <p:nvPr/>
          </p:nvSpPr>
          <p:spPr>
            <a:xfrm>
              <a:off x="9340342" y="3092450"/>
              <a:ext cx="70993" cy="61341"/>
            </a:xfrm>
            <a:custGeom>
              <a:avLst/>
              <a:gdLst/>
              <a:ahLst/>
              <a:cxnLst/>
              <a:rect l="0" t="0" r="0" b="0"/>
              <a:pathLst>
                <a:path w="70993" h="61341">
                  <a:moveTo>
                    <a:pt x="35433" y="0"/>
                  </a:moveTo>
                  <a:cubicBezTo>
                    <a:pt x="55118" y="0"/>
                    <a:pt x="70993" y="13716"/>
                    <a:pt x="70993" y="30607"/>
                  </a:cubicBezTo>
                  <a:cubicBezTo>
                    <a:pt x="70993" y="47625"/>
                    <a:pt x="55118" y="61341"/>
                    <a:pt x="35433" y="61341"/>
                  </a:cubicBezTo>
                  <a:cubicBezTo>
                    <a:pt x="15875" y="61341"/>
                    <a:pt x="0" y="47625"/>
                    <a:pt x="0" y="30607"/>
                  </a:cubicBezTo>
                  <a:cubicBezTo>
                    <a:pt x="0" y="13716"/>
                    <a:pt x="15875" y="0"/>
                    <a:pt x="3543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89"/>
            <p:cNvSpPr/>
            <p:nvPr/>
          </p:nvSpPr>
          <p:spPr>
            <a:xfrm>
              <a:off x="9122029" y="3092450"/>
              <a:ext cx="70993" cy="61341"/>
            </a:xfrm>
            <a:custGeom>
              <a:avLst/>
              <a:gdLst/>
              <a:ahLst/>
              <a:cxnLst/>
              <a:rect l="0" t="0" r="0" b="0"/>
              <a:pathLst>
                <a:path w="70993" h="61341">
                  <a:moveTo>
                    <a:pt x="35560" y="0"/>
                  </a:moveTo>
                  <a:cubicBezTo>
                    <a:pt x="55118" y="0"/>
                    <a:pt x="70993" y="13716"/>
                    <a:pt x="70993" y="30607"/>
                  </a:cubicBezTo>
                  <a:cubicBezTo>
                    <a:pt x="70993" y="47625"/>
                    <a:pt x="55118" y="61341"/>
                    <a:pt x="35560" y="61341"/>
                  </a:cubicBezTo>
                  <a:cubicBezTo>
                    <a:pt x="15875" y="61341"/>
                    <a:pt x="0" y="47625"/>
                    <a:pt x="0" y="30607"/>
                  </a:cubicBezTo>
                  <a:cubicBezTo>
                    <a:pt x="0" y="13716"/>
                    <a:pt x="15875" y="0"/>
                    <a:pt x="355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90"/>
            <p:cNvSpPr/>
            <p:nvPr/>
          </p:nvSpPr>
          <p:spPr>
            <a:xfrm>
              <a:off x="9122029" y="3092450"/>
              <a:ext cx="70993" cy="61341"/>
            </a:xfrm>
            <a:custGeom>
              <a:avLst/>
              <a:gdLst/>
              <a:ahLst/>
              <a:cxnLst/>
              <a:rect l="0" t="0" r="0" b="0"/>
              <a:pathLst>
                <a:path w="70993" h="61341">
                  <a:moveTo>
                    <a:pt x="0" y="30607"/>
                  </a:moveTo>
                  <a:cubicBezTo>
                    <a:pt x="0" y="13716"/>
                    <a:pt x="15875" y="0"/>
                    <a:pt x="35560" y="0"/>
                  </a:cubicBezTo>
                  <a:cubicBezTo>
                    <a:pt x="55118" y="0"/>
                    <a:pt x="70993" y="13716"/>
                    <a:pt x="70993" y="30607"/>
                  </a:cubicBezTo>
                  <a:cubicBezTo>
                    <a:pt x="70993" y="47625"/>
                    <a:pt x="55118" y="61341"/>
                    <a:pt x="35560" y="61341"/>
                  </a:cubicBezTo>
                  <a:cubicBezTo>
                    <a:pt x="15875" y="61341"/>
                    <a:pt x="0" y="47625"/>
                    <a:pt x="0" y="3060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91"/>
            <p:cNvSpPr/>
            <p:nvPr/>
          </p:nvSpPr>
          <p:spPr>
            <a:xfrm>
              <a:off x="9340342" y="3092450"/>
              <a:ext cx="70993" cy="61341"/>
            </a:xfrm>
            <a:custGeom>
              <a:avLst/>
              <a:gdLst/>
              <a:ahLst/>
              <a:cxnLst/>
              <a:rect l="0" t="0" r="0" b="0"/>
              <a:pathLst>
                <a:path w="70993" h="61341">
                  <a:moveTo>
                    <a:pt x="0" y="30607"/>
                  </a:moveTo>
                  <a:cubicBezTo>
                    <a:pt x="0" y="13716"/>
                    <a:pt x="15875" y="0"/>
                    <a:pt x="35433" y="0"/>
                  </a:cubicBezTo>
                  <a:cubicBezTo>
                    <a:pt x="55118" y="0"/>
                    <a:pt x="70993" y="13716"/>
                    <a:pt x="70993" y="30607"/>
                  </a:cubicBezTo>
                  <a:cubicBezTo>
                    <a:pt x="70993" y="47625"/>
                    <a:pt x="55118" y="61341"/>
                    <a:pt x="35433" y="61341"/>
                  </a:cubicBezTo>
                  <a:cubicBezTo>
                    <a:pt x="15875" y="61341"/>
                    <a:pt x="0" y="47625"/>
                    <a:pt x="0" y="30607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92"/>
            <p:cNvSpPr/>
            <p:nvPr/>
          </p:nvSpPr>
          <p:spPr>
            <a:xfrm>
              <a:off x="9082024" y="3339338"/>
              <a:ext cx="368808" cy="73025"/>
            </a:xfrm>
            <a:custGeom>
              <a:avLst/>
              <a:gdLst/>
              <a:ahLst/>
              <a:cxnLst/>
              <a:rect l="0" t="0" r="0" b="0"/>
              <a:pathLst>
                <a:path w="368808" h="73025">
                  <a:moveTo>
                    <a:pt x="0" y="0"/>
                  </a:moveTo>
                  <a:cubicBezTo>
                    <a:pt x="123063" y="73025"/>
                    <a:pt x="245999" y="73025"/>
                    <a:pt x="368808" y="0"/>
                  </a:cubicBezTo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93"/>
            <p:cNvSpPr/>
            <p:nvPr/>
          </p:nvSpPr>
          <p:spPr>
            <a:xfrm>
              <a:off x="8926068" y="2916936"/>
              <a:ext cx="681227" cy="588264"/>
            </a:xfrm>
            <a:custGeom>
              <a:avLst/>
              <a:gdLst/>
              <a:ahLst/>
              <a:cxnLst/>
              <a:rect l="0" t="0" r="0" b="0"/>
              <a:pathLst>
                <a:path w="681227" h="588264">
                  <a:moveTo>
                    <a:pt x="0" y="294132"/>
                  </a:moveTo>
                  <a:cubicBezTo>
                    <a:pt x="0" y="131699"/>
                    <a:pt x="152526" y="0"/>
                    <a:pt x="340613" y="0"/>
                  </a:cubicBezTo>
                  <a:cubicBezTo>
                    <a:pt x="528701" y="0"/>
                    <a:pt x="681227" y="131699"/>
                    <a:pt x="681227" y="294132"/>
                  </a:cubicBezTo>
                  <a:cubicBezTo>
                    <a:pt x="681227" y="456565"/>
                    <a:pt x="528701" y="588264"/>
                    <a:pt x="340613" y="588264"/>
                  </a:cubicBezTo>
                  <a:cubicBezTo>
                    <a:pt x="152526" y="588264"/>
                    <a:pt x="0" y="456565"/>
                    <a:pt x="0" y="294132"/>
                  </a:cubicBez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32549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62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t="32363" r="47478" b="33710"/>
          <a:stretch/>
        </p:blipFill>
        <p:spPr bwMode="auto">
          <a:xfrm>
            <a:off x="289074" y="1799054"/>
            <a:ext cx="2690192" cy="2491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799" y="4479234"/>
            <a:ext cx="2577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«Назови»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предполагает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полученных знаний.</a:t>
            </a:r>
            <a:b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4" t="32631" r="24561" b="32143"/>
          <a:stretch/>
        </p:blipFill>
        <p:spPr bwMode="auto">
          <a:xfrm>
            <a:off x="3162068" y="1840081"/>
            <a:ext cx="2779735" cy="2491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62067" y="4479234"/>
            <a:ext cx="27150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«Почему»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видеть и формулировать причинно-следственные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7056" y="4471252"/>
            <a:ext cx="2646639" cy="259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«Объясни»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мышления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Вопросы категории являются уточняющими. Ребёнок должен обратить внимание на все стороны заданной темы.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Рисунок 6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9" t="32632" r="2168" b="32933"/>
          <a:stretch/>
        </p:blipFill>
        <p:spPr bwMode="auto">
          <a:xfrm>
            <a:off x="6090433" y="1799054"/>
            <a:ext cx="2713263" cy="2483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51933" y="4479234"/>
            <a:ext cx="30528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«Придумай»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мыслительной деятельности, анализ и оценка полученных знаний. Вопросы этой категории подразумевают творческие задания.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1" name="Рисунок 10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33141" r="70595" b="32942"/>
          <a:stretch/>
        </p:blipFill>
        <p:spPr bwMode="auto">
          <a:xfrm>
            <a:off x="8951933" y="1793035"/>
            <a:ext cx="2938761" cy="2489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4800" y="225287"/>
            <a:ext cx="11626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1111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 с помощью методики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решаются следующие задачи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79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399" y="3021496"/>
            <a:ext cx="29353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«Поделись»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эмоциональной стороны личности. Вопросы категории дают ребенку возможность выразить свое личное отношение, основывая на личном опыте.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30957" y="3140764"/>
            <a:ext cx="2637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Грань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«Предложи»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умение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применить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полученные знания на практике. Ребенок может предложить свои идеи, и объяснить, решить какие-либо ситуаций.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Рисунок 3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4" t="1305" r="24706" b="66068"/>
          <a:stretch/>
        </p:blipFill>
        <p:spPr bwMode="auto">
          <a:xfrm>
            <a:off x="1676400" y="503583"/>
            <a:ext cx="2769705" cy="2324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47.userapi.com/impg/WlE0a6kLaJqwKzRSPwpEnM0psLs-b0hFW1Dl9g/qpOQ7jif1NI.jpg?size=807x571&amp;quality=95&amp;sign=40d28e82d976793482fdc9a827693819&amp;c_uniq_tag=QJwXBOuXr4OQUBg0F-IsUlRSZjxG9j7gM3wDLQlaC5U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7" t="64717" r="24177"/>
          <a:stretch/>
        </p:blipFill>
        <p:spPr bwMode="auto">
          <a:xfrm>
            <a:off x="5830957" y="503583"/>
            <a:ext cx="2637182" cy="2324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131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309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 Муниципальное общеобразовательное учреждение «Начальная школа-Детский сад»  Баксанского муниципльного района   Моя педагогическая находка  на тему: «Кубик Блума, как инновационная технология развития критического мышления у дошкольников» </vt:lpstr>
      <vt:lpstr>  Цель: познакомить педагогов с одним из приемов инновационной педагогической технологии критического мышления-Кубик Блума и передача опыта по внедрению его в образовательный процесс</vt:lpstr>
      <vt:lpstr>На сегодняшний день одна из актуальных проблем современности - развитие критического мышления детей дошкольного возраста.  Очень важно развить у ребёнка мышление, внимание, речь, пробудить интерес к окружающему миру, сформировать умение делать открытия и удивляться им.</vt:lpstr>
      <vt:lpstr>Презентация PowerPoint</vt:lpstr>
      <vt:lpstr>Презентация PowerPoint</vt:lpstr>
      <vt:lpstr>Правила игры с Кубиком: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30</cp:revision>
  <dcterms:created xsi:type="dcterms:W3CDTF">2025-03-13T16:25:20Z</dcterms:created>
  <dcterms:modified xsi:type="dcterms:W3CDTF">2025-03-18T12:11:39Z</dcterms:modified>
</cp:coreProperties>
</file>